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71" r:id="rId10"/>
    <p:sldId id="265" r:id="rId11"/>
    <p:sldId id="266" r:id="rId12"/>
    <p:sldId id="267" r:id="rId13"/>
    <p:sldId id="268" r:id="rId14"/>
    <p:sldId id="273" r:id="rId15"/>
    <p:sldId id="269" r:id="rId16"/>
    <p:sldId id="270" r:id="rId17"/>
    <p:sldId id="272" r:id="rId18"/>
    <p:sldId id="260" r:id="rId19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14" y="-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1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2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4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5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8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0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3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6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8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0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2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6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7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39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0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2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4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7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8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49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2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3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6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8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0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075" y="541020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DBD03-E4A9-4652-866C-FD14F0989395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5" y="5410200"/>
            <a:ext cx="51244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475" y="5410200"/>
            <a:ext cx="771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8F7A3F-4A38-47FE-B085-CF96E63F12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9826-C93E-47CF-B4AD-F14B20F24663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73ACA-C828-49EC-A113-FEF8B5E15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C1604-44F8-4605-81A5-D4F251C5EBDB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E7CDB-6DF4-4B1A-B51A-F102D25CA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9"/>
          <p:cNvSpPr txBox="1"/>
          <p:nvPr/>
        </p:nvSpPr>
        <p:spPr>
          <a:xfrm>
            <a:off x="903288" y="731838"/>
            <a:ext cx="6096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</a:rPr>
              <a:t>“</a:t>
            </a:r>
          </a:p>
        </p:txBody>
      </p:sp>
      <p:sp>
        <p:nvSpPr>
          <p:cNvPr id="6" name="TextBox 60"/>
          <p:cNvSpPr txBox="1"/>
          <p:nvPr/>
        </p:nvSpPr>
        <p:spPr>
          <a:xfrm>
            <a:off x="10537825" y="27654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E3CB7-1001-48A2-B868-67C3D0EB6113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D3C88-406D-4906-84E8-539848C76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F6B89-B001-4576-8F1F-3EA374AA59DE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4452E-6463-43B4-8F5A-6A9828223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F2383-DF99-4CB9-AA6D-5549585F1468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DB45-9656-49FB-9A52-7F6059EA7B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2000" dirty="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2000" dirty="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>
              <a:buNone/>
              <a:defRPr lang="en-US" sz="2000" dirty="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840D1-316F-4509-856D-216B63F3E813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2D436-7E50-4355-B7C8-6DFF35D82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C4CB5-5F90-4B0B-BDE3-CA0767287480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0BBB8-8610-4F04-B4DC-AAC8920D9B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C7F21-67F9-4484-9AFD-DC31BA74EA87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A3B0E-E9EE-4E1C-9EB6-B81B9D17E5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F6FEC-C7AD-4312-B901-179AAF9586C6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0255E-993B-42AE-B8C5-3E6CB06240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F0CD0-174E-431F-AF7B-74450659C7E2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94266-EC3A-4BBA-BEBC-9CBABC3D3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7534A-E9A3-4B4A-B348-665B1DFB7B33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A1B3F-B4A1-4787-BA8C-8628B6350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1D758-5F42-45B7-BBD9-EDE18B285BDF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5A3DE-2457-47DD-90D9-FB6469DE1F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7A4FF-797F-41A2-9B91-949CFDC023C4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F7BB4-6612-47C3-8B2E-E527B5EE2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FE63-B178-4F05-88A5-B27D27D9EC31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A937E-03C7-4AFD-9509-540E680600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74A8A-88A3-4562-94FE-FA718081FA33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B0A50-2078-4C87-9622-88A3D1FDFA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1BDE4-CE15-4DA6-B2D0-8EE0E3AC8C32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3E7CA-9296-48C3-A5EC-FEFCF0BE19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7"/>
          <p:cNvGrpSpPr>
            <a:grpSpLocks/>
          </p:cNvGrpSpPr>
          <p:nvPr/>
        </p:nvGrpSpPr>
        <p:grpSpPr bwMode="auto">
          <a:xfrm>
            <a:off x="-14288" y="0"/>
            <a:ext cx="12053888" cy="6858000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/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/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9125"/>
            <a:ext cx="9906000" cy="1477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1413" y="2249488"/>
            <a:ext cx="9906000" cy="354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488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FB5DAE-1FB1-42E2-A0AA-E993E53912CE}" type="datetimeFigureOut">
              <a:rPr lang="en-US"/>
              <a:pPr>
                <a:defRPr/>
              </a:pPr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3" y="5883275"/>
            <a:ext cx="6238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cap="all" baseline="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5888" y="5883275"/>
            <a:ext cx="7715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EF3304-0661-40CE-AA79-19EC8D4A2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67" r:id="rId12"/>
    <p:sldLayoutId id="2147483655" r:id="rId13"/>
    <p:sldLayoutId id="2147483654" r:id="rId14"/>
    <p:sldLayoutId id="2147483653" r:id="rId15"/>
    <p:sldLayoutId id="2147483652" r:id="rId16"/>
    <p:sldLayoutId id="2147483651" r:id="rId17"/>
  </p:sldLayoutIdLst>
  <p:transition spd="med">
    <p:pull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itchFamily="34" charset="0"/>
        </a:defRPr>
      </a:lvl9pPr>
    </p:titleStyle>
    <p:bodyStyle>
      <a:lvl1pPr marL="228600" indent="-228600" algn="l" rtl="0" fontAlgn="base">
        <a:lnSpc>
          <a:spcPct val="120000"/>
        </a:lnSpc>
        <a:spcBef>
          <a:spcPts val="1000"/>
        </a:spcBef>
        <a:spcAft>
          <a:spcPct val="0"/>
        </a:spcAft>
        <a:buSzPct val="12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SzPct val="125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sitelist.in/link/4819/mail.yandex.ru" TargetMode="Externa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hyperlink" Target="http://sitelist.in/link/158/www.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il.rambler.ru/" TargetMode="External"/><Relationship Id="rId11" Type="http://schemas.openxmlformats.org/officeDocument/2006/relationships/image" Target="../media/image29.png"/><Relationship Id="rId5" Type="http://schemas.openxmlformats.org/officeDocument/2006/relationships/hyperlink" Target="https://mail.google.com/" TargetMode="External"/><Relationship Id="rId10" Type="http://schemas.openxmlformats.org/officeDocument/2006/relationships/image" Target="../media/image28.png"/><Relationship Id="rId4" Type="http://schemas.openxmlformats.org/officeDocument/2006/relationships/hyperlink" Target="http://mail.yahoo.com/" TargetMode="External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im1-tub-ru.yandex.net/i?id=145099101-57-72&amp;n=21" TargetMode="External"/><Relationship Id="rId13" Type="http://schemas.openxmlformats.org/officeDocument/2006/relationships/hyperlink" Target="http://www.welldes.com/images/24mail.gif" TargetMode="External"/><Relationship Id="rId18" Type="http://schemas.openxmlformats.org/officeDocument/2006/relationships/hyperlink" Target="http://im5-tub-ru.yandex.net/i?id=825591146-16-72&amp;n=21" TargetMode="External"/><Relationship Id="rId26" Type="http://schemas.openxmlformats.org/officeDocument/2006/relationships/hyperlink" Target="http://im7-tub-ru.yandex.net/i?id=302950844-38-72&amp;n=21" TargetMode="External"/><Relationship Id="rId3" Type="http://schemas.openxmlformats.org/officeDocument/2006/relationships/hyperlink" Target="http://im6-tub-ru.yandex.net/i?id=225978652-00-72&amp;n=21" TargetMode="External"/><Relationship Id="rId21" Type="http://schemas.openxmlformats.org/officeDocument/2006/relationships/hyperlink" Target="http://im0-tub-ru.yandex.net/i?id=128502089-52-72&amp;n=21" TargetMode="External"/><Relationship Id="rId7" Type="http://schemas.openxmlformats.org/officeDocument/2006/relationships/hyperlink" Target="http://im6-tub-ru.yandex.net/i?id=672460794-65-72&amp;n=21" TargetMode="External"/><Relationship Id="rId12" Type="http://schemas.openxmlformats.org/officeDocument/2006/relationships/hyperlink" Target="http://www.welldes.com/images/22mail.gif" TargetMode="External"/><Relationship Id="rId17" Type="http://schemas.openxmlformats.org/officeDocument/2006/relationships/hyperlink" Target="http://im7-tub-ru.yandex.net/i?id=338495822-59-72&amp;n=21" TargetMode="External"/><Relationship Id="rId25" Type="http://schemas.openxmlformats.org/officeDocument/2006/relationships/hyperlink" Target="http://im0-tub-ru.yandex.net/i?id=654898447-33-72&amp;n=21" TargetMode="External"/><Relationship Id="rId2" Type="http://schemas.openxmlformats.org/officeDocument/2006/relationships/hyperlink" Target="http://im1-tub-ru.yandex.net/i?id=379409597-14-72&amp;n=21" TargetMode="External"/><Relationship Id="rId16" Type="http://schemas.openxmlformats.org/officeDocument/2006/relationships/hyperlink" Target="http://www.welldes.com/images/029email.gif" TargetMode="External"/><Relationship Id="rId20" Type="http://schemas.openxmlformats.org/officeDocument/2006/relationships/hyperlink" Target="http://im1-tub-ru.yandex.net/i?id=336560291-06-72&amp;n=21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im7-tub-ru.yandex.net/i?id=161888561-08-72&amp;n=21" TargetMode="External"/><Relationship Id="rId11" Type="http://schemas.openxmlformats.org/officeDocument/2006/relationships/hyperlink" Target="http://im7-tub-ru.yandex.net/i?id=557191354-14-72&amp;n=21" TargetMode="External"/><Relationship Id="rId24" Type="http://schemas.openxmlformats.org/officeDocument/2006/relationships/hyperlink" Target="http://im4-tub-ru.yandex.net/i?id=39448322-13-72&amp;n=21" TargetMode="External"/><Relationship Id="rId5" Type="http://schemas.openxmlformats.org/officeDocument/2006/relationships/hyperlink" Target="http://im2-tub-ru.yandex.net/i?id=358745873-03-72&amp;n=21" TargetMode="External"/><Relationship Id="rId15" Type="http://schemas.openxmlformats.org/officeDocument/2006/relationships/hyperlink" Target="http://www.welldes.com/images/05mail.gif" TargetMode="External"/><Relationship Id="rId23" Type="http://schemas.openxmlformats.org/officeDocument/2006/relationships/hyperlink" Target="http://im1-tub-ru.yandex.net/i?id=568312382-71-72&amp;n=21" TargetMode="External"/><Relationship Id="rId10" Type="http://schemas.openxmlformats.org/officeDocument/2006/relationships/hyperlink" Target="http://im6-tub-ru.yandex.net/i?id=558491849-70-72&amp;n=21" TargetMode="External"/><Relationship Id="rId19" Type="http://schemas.openxmlformats.org/officeDocument/2006/relationships/hyperlink" Target="http://im4-tub-ru.yandex.net/i?id=377566683-12-72&amp;n=21" TargetMode="External"/><Relationship Id="rId4" Type="http://schemas.openxmlformats.org/officeDocument/2006/relationships/hyperlink" Target="http://im4-tub-ru.yandex.net/i?id=234813346-30-72&amp;n=21" TargetMode="External"/><Relationship Id="rId9" Type="http://schemas.openxmlformats.org/officeDocument/2006/relationships/hyperlink" Target="http://im5-tub-ru.yandex.net/i?id=97523059-57-72&amp;n=21" TargetMode="External"/><Relationship Id="rId14" Type="http://schemas.openxmlformats.org/officeDocument/2006/relationships/hyperlink" Target="http://www.welldes.com/images/10mail.gif" TargetMode="External"/><Relationship Id="rId22" Type="http://schemas.openxmlformats.org/officeDocument/2006/relationships/hyperlink" Target="http://im7-tub-ru.yandex.net/i?id=973168240-65-72&amp;n=21" TargetMode="External"/><Relationship Id="rId27" Type="http://schemas.openxmlformats.org/officeDocument/2006/relationships/hyperlink" Target="https://encrypted-tbn2.gstatic.com/images?q=tbn:ANd9GcRWUJqGDYQHVeZUi_E1lSoLUWfGxXSQVaSRtAT2rdvdQAnMzeajwlOuuXxh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5" y="1122363"/>
            <a:ext cx="8791575" cy="2387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Электронная почта</a:t>
            </a:r>
            <a:r>
              <a:rPr lang="ru-RU" smtClean="0"/>
              <a:t/>
            </a:r>
            <a:br>
              <a:rPr lang="ru-RU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6425" y="3602038"/>
            <a:ext cx="8791575" cy="1655762"/>
          </a:xfrm>
        </p:spPr>
        <p:txBody>
          <a:bodyPr rtlCol="0"/>
          <a:lstStyle/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Электронное письмо может содержать</a:t>
            </a:r>
            <a:endParaRPr lang="ru-RU" dirty="0"/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>
          <a:xfrm>
            <a:off x="1141413" y="2249488"/>
            <a:ext cx="4122737" cy="3541712"/>
          </a:xfrm>
        </p:spPr>
        <p:txBody>
          <a:bodyPr/>
          <a:lstStyle/>
          <a:p>
            <a:r>
              <a:rPr lang="ru-RU" sz="2800" smtClean="0">
                <a:latin typeface="Arial" charset="0"/>
                <a:cs typeface="Arial" charset="0"/>
              </a:rPr>
              <a:t> тексты;</a:t>
            </a:r>
          </a:p>
          <a:p>
            <a:r>
              <a:rPr lang="ru-RU" sz="2800" smtClean="0">
                <a:latin typeface="Arial" charset="0"/>
                <a:cs typeface="Arial" charset="0"/>
              </a:rPr>
              <a:t> изображения;</a:t>
            </a:r>
          </a:p>
          <a:p>
            <a:r>
              <a:rPr lang="ru-RU" sz="2800" smtClean="0">
                <a:latin typeface="Arial" charset="0"/>
                <a:cs typeface="Arial" charset="0"/>
              </a:rPr>
              <a:t> звуки;</a:t>
            </a:r>
          </a:p>
          <a:p>
            <a:r>
              <a:rPr lang="ru-RU" sz="2800" smtClean="0">
                <a:latin typeface="Arial" charset="0"/>
                <a:cs typeface="Arial" charset="0"/>
              </a:rPr>
              <a:t> видеоинформацию.</a:t>
            </a:r>
          </a:p>
          <a:p>
            <a:endParaRPr lang="ru-RU" smtClean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2050" y="2243138"/>
            <a:ext cx="4217988" cy="29083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6775" y="1031875"/>
            <a:ext cx="5938838" cy="21288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Каждый пользователь может завести свой бесплатный электронный адрес и получить адрес электронной почты.</a:t>
            </a:r>
            <a:endParaRPr lang="ru-RU" dirty="0"/>
          </a:p>
        </p:txBody>
      </p:sp>
      <p:pic>
        <p:nvPicPr>
          <p:cNvPr id="2969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0325" y="708025"/>
            <a:ext cx="275907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4888" y="4648200"/>
            <a:ext cx="2360612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9163" y="657225"/>
            <a:ext cx="9906000" cy="14779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Адрес электронной почты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220913" y="2398713"/>
            <a:ext cx="4519612" cy="823912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Корреспондент               </a:t>
            </a:r>
            <a:r>
              <a:rPr lang="ru-RU" sz="4400" b="1" dirty="0" smtClean="0">
                <a:solidFill>
                  <a:srgbClr val="002060"/>
                </a:solidFill>
              </a:rPr>
              <a:t>@</a:t>
            </a:r>
            <a:endParaRPr lang="ru-RU" sz="4400" b="1" dirty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sp>
        <p:nvSpPr>
          <p:cNvPr id="30723" name="Объект 5"/>
          <p:cNvSpPr>
            <a:spLocks noGrp="1"/>
          </p:cNvSpPr>
          <p:nvPr>
            <p:ph sz="half" idx="2"/>
          </p:nvPr>
        </p:nvSpPr>
        <p:spPr>
          <a:xfrm>
            <a:off x="1141413" y="3073400"/>
            <a:ext cx="4878387" cy="89693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 условное имя корреспондента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7588250" y="1855788"/>
            <a:ext cx="1304925" cy="8239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сервер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0725" name="Объект 7"/>
          <p:cNvSpPr>
            <a:spLocks noGrp="1"/>
          </p:cNvSpPr>
          <p:nvPr>
            <p:ph sz="quarter" idx="4"/>
          </p:nvPr>
        </p:nvSpPr>
        <p:spPr>
          <a:xfrm>
            <a:off x="6172200" y="3073400"/>
            <a:ext cx="4875213" cy="11334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 адрес сервера, на котором зарегистрирован почтовый ящик</a:t>
            </a:r>
          </a:p>
        </p:txBody>
      </p:sp>
      <p:sp>
        <p:nvSpPr>
          <p:cNvPr id="30726" name="TextBox 8"/>
          <p:cNvSpPr txBox="1">
            <a:spLocks noChangeArrowheads="1"/>
          </p:cNvSpPr>
          <p:nvPr/>
        </p:nvSpPr>
        <p:spPr bwMode="auto">
          <a:xfrm>
            <a:off x="4787900" y="4913313"/>
            <a:ext cx="2168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w Cen MT" pitchFamily="34" charset="0"/>
              </a:rPr>
              <a:t>«эт»,  «собака»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5734050" y="2809875"/>
            <a:ext cx="285750" cy="18367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5075" y="619125"/>
            <a:ext cx="7272338" cy="14779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Почтовые сервисы</a:t>
            </a:r>
            <a:endParaRPr lang="ru-RU" dirty="0"/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>
          <a:xfrm>
            <a:off x="1141413" y="2249488"/>
            <a:ext cx="3730625" cy="3541712"/>
          </a:xfrm>
        </p:spPr>
        <p:txBody>
          <a:bodyPr/>
          <a:lstStyle/>
          <a:p>
            <a:r>
              <a:rPr lang="en-US" b="1" smtClean="0">
                <a:solidFill>
                  <a:srgbClr val="0384E8"/>
                </a:solidFill>
                <a:latin typeface="Arial" charset="0"/>
                <a:hlinkClick r:id="rId2" tooltip="Mail.ru"/>
              </a:rPr>
              <a:t>Mail.ru</a:t>
            </a:r>
            <a:endParaRPr lang="ru-RU" b="1" smtClean="0">
              <a:solidFill>
                <a:srgbClr val="0384E8"/>
              </a:solidFill>
              <a:latin typeface="Arial" charset="0"/>
            </a:endParaRPr>
          </a:p>
          <a:p>
            <a:r>
              <a:rPr lang="ru-RU" b="1" smtClean="0">
                <a:solidFill>
                  <a:srgbClr val="0384E8"/>
                </a:solidFill>
                <a:latin typeface="Arial" charset="0"/>
                <a:hlinkClick r:id="rId3" tooltip="Яндекс.Почта"/>
              </a:rPr>
              <a:t>Яндекс.Почта</a:t>
            </a:r>
            <a:endParaRPr lang="ru-RU" b="1" smtClean="0">
              <a:solidFill>
                <a:srgbClr val="000000"/>
              </a:solidFill>
              <a:latin typeface="Arial" charset="0"/>
            </a:endParaRPr>
          </a:p>
          <a:p>
            <a:r>
              <a:rPr lang="en-US" u="sng" smtClean="0">
                <a:solidFill>
                  <a:srgbClr val="5283C5"/>
                </a:solidFill>
                <a:latin typeface="Tahoma" pitchFamily="34" charset="0"/>
                <a:hlinkClick r:id="rId4"/>
              </a:rPr>
              <a:t>Yahoo!Mail</a:t>
            </a:r>
            <a:endParaRPr lang="en-US" smtClean="0">
              <a:solidFill>
                <a:srgbClr val="000000"/>
              </a:solidFill>
              <a:latin typeface="Tahoma" pitchFamily="34" charset="0"/>
            </a:endParaRPr>
          </a:p>
          <a:p>
            <a:r>
              <a:rPr lang="en-US" u="sng" smtClean="0">
                <a:solidFill>
                  <a:srgbClr val="5283C5"/>
                </a:solidFill>
                <a:latin typeface="Tahoma" pitchFamily="34" charset="0"/>
                <a:hlinkClick r:id="rId5"/>
              </a:rPr>
              <a:t>Google Gmail</a:t>
            </a:r>
            <a:endParaRPr lang="en-US" smtClean="0">
              <a:solidFill>
                <a:srgbClr val="000000"/>
              </a:solidFill>
              <a:latin typeface="Tahoma" pitchFamily="34" charset="0"/>
            </a:endParaRPr>
          </a:p>
          <a:p>
            <a:r>
              <a:rPr lang="ru-RU" u="sng" smtClean="0">
                <a:solidFill>
                  <a:srgbClr val="5283C5"/>
                </a:solidFill>
                <a:latin typeface="Tahoma" pitchFamily="34" charset="0"/>
                <a:hlinkClick r:id="rId6"/>
              </a:rPr>
              <a:t>Рамблер Почта</a:t>
            </a:r>
            <a:endParaRPr lang="ru-RU" smtClean="0">
              <a:solidFill>
                <a:srgbClr val="000000"/>
              </a:solidFill>
              <a:latin typeface="Tahoma" pitchFamily="34" charset="0"/>
            </a:endParaRPr>
          </a:p>
          <a:p>
            <a:r>
              <a:rPr lang="ru-RU" b="1" smtClean="0">
                <a:solidFill>
                  <a:srgbClr val="000000"/>
                </a:solidFill>
                <a:latin typeface="Arial" charset="0"/>
              </a:rPr>
              <a:t> и т.д.</a:t>
            </a:r>
            <a:endParaRPr lang="en-US" b="1" smtClean="0">
              <a:solidFill>
                <a:srgbClr val="000000"/>
              </a:solidFill>
              <a:latin typeface="Arial" charset="0"/>
            </a:endParaRPr>
          </a:p>
          <a:p>
            <a:endParaRPr lang="ru-RU" smtClean="0"/>
          </a:p>
        </p:txBody>
      </p:sp>
      <p:pic>
        <p:nvPicPr>
          <p:cNvPr id="31747" name="Рисунок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8838" y="173038"/>
            <a:ext cx="22955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23313" y="1357313"/>
            <a:ext cx="20097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Рисунок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12038" y="3027363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Рисунок 6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68963" y="477837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Рисунок 7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00638" y="2071688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Рисунок 8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828088" y="4778375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ъект 2"/>
          <p:cNvSpPr>
            <a:spLocks noGrp="1"/>
          </p:cNvSpPr>
          <p:nvPr>
            <p:ph sz="half" idx="4294967295"/>
          </p:nvPr>
        </p:nvSpPr>
        <p:spPr>
          <a:xfrm>
            <a:off x="708025" y="2459038"/>
            <a:ext cx="4878388" cy="12763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6600" smtClean="0"/>
              <a:t>логин</a:t>
            </a:r>
            <a:r>
              <a:rPr lang="en-US" sz="6600" smtClean="0"/>
              <a:t>@</a:t>
            </a:r>
            <a:endParaRPr lang="ru-RU" sz="6600" smtClean="0"/>
          </a:p>
        </p:txBody>
      </p:sp>
      <p:sp>
        <p:nvSpPr>
          <p:cNvPr id="32770" name="Прямоугольник 6"/>
          <p:cNvSpPr>
            <a:spLocks noChangeArrowheads="1"/>
          </p:cNvSpPr>
          <p:nvPr/>
        </p:nvSpPr>
        <p:spPr bwMode="auto">
          <a:xfrm>
            <a:off x="4075113" y="588963"/>
            <a:ext cx="367188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Tw Cen MT" pitchFamily="34" charset="0"/>
              </a:rPr>
              <a:t>GMAIL . COM</a:t>
            </a:r>
            <a:endParaRPr lang="ru-RU" sz="4000">
              <a:latin typeface="Tw Cen MT" pitchFamily="34" charset="0"/>
            </a:endParaRPr>
          </a:p>
        </p:txBody>
      </p:sp>
      <p:sp>
        <p:nvSpPr>
          <p:cNvPr id="32771" name="Прямоугольник 7"/>
          <p:cNvSpPr>
            <a:spLocks noChangeArrowheads="1"/>
          </p:cNvSpPr>
          <p:nvPr/>
        </p:nvSpPr>
        <p:spPr bwMode="auto">
          <a:xfrm>
            <a:off x="5476875" y="1879600"/>
            <a:ext cx="367982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>
                <a:latin typeface="Tw Cen MT" pitchFamily="34" charset="0"/>
              </a:rPr>
              <a:t>rambler.ru</a:t>
            </a:r>
            <a:endParaRPr lang="ru-RU" sz="6000">
              <a:latin typeface="Tw Cen MT" pitchFamily="34" charset="0"/>
            </a:endParaRPr>
          </a:p>
        </p:txBody>
      </p:sp>
      <p:sp>
        <p:nvSpPr>
          <p:cNvPr id="32772" name="TextBox 8"/>
          <p:cNvSpPr txBox="1">
            <a:spLocks noChangeArrowheads="1"/>
          </p:cNvSpPr>
          <p:nvPr/>
        </p:nvSpPr>
        <p:spPr bwMode="auto">
          <a:xfrm>
            <a:off x="5586413" y="3735388"/>
            <a:ext cx="34178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latin typeface="Tw Cen MT" pitchFamily="34" charset="0"/>
              </a:rPr>
              <a:t>YANDEX . RU</a:t>
            </a:r>
            <a:endParaRPr lang="ru-RU" sz="4800">
              <a:latin typeface="Tw Cen MT" pitchFamily="34" charset="0"/>
            </a:endParaRPr>
          </a:p>
        </p:txBody>
      </p:sp>
      <p:sp>
        <p:nvSpPr>
          <p:cNvPr id="32773" name="TextBox 9"/>
          <p:cNvSpPr txBox="1">
            <a:spLocks noChangeArrowheads="1"/>
          </p:cNvSpPr>
          <p:nvPr/>
        </p:nvSpPr>
        <p:spPr bwMode="auto">
          <a:xfrm>
            <a:off x="4468813" y="5229225"/>
            <a:ext cx="25574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>
                <a:latin typeface="Tw Cen MT" pitchFamily="34" charset="0"/>
              </a:rPr>
              <a:t>MAIL . RU</a:t>
            </a:r>
            <a:endParaRPr lang="ru-RU" sz="4800">
              <a:latin typeface="Tw Cen MT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3463925" y="1462088"/>
            <a:ext cx="722313" cy="9969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5" name="Рисунок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252097">
            <a:off x="4119563" y="2132013"/>
            <a:ext cx="874712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205001">
            <a:off x="4190207" y="3139281"/>
            <a:ext cx="887412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Рисунок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400788">
            <a:off x="3609181" y="3910807"/>
            <a:ext cx="101282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1419225"/>
            <a:ext cx="9906000" cy="28527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Работа 4. Работаем с электронной почтой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1413" y="4424363"/>
            <a:ext cx="9906000" cy="1374775"/>
          </a:xfrm>
        </p:spPr>
        <p:txBody>
          <a:bodyPr rtlCol="0"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Стр. 109-112</a:t>
            </a:r>
            <a:endParaRPr lang="ru-RU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Итоги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3" y="2249488"/>
            <a:ext cx="7564437" cy="4254500"/>
          </a:xfrm>
        </p:spPr>
        <p:txBody>
          <a:bodyPr/>
          <a:lstStyle/>
          <a:p>
            <a:r>
              <a:rPr lang="ru-RU" smtClean="0"/>
              <a:t>- Можете ли вы назвать тему урока?</a:t>
            </a:r>
          </a:p>
          <a:p>
            <a:r>
              <a:rPr lang="ru-RU" smtClean="0"/>
              <a:t>- Чему вы сегодня научились?</a:t>
            </a:r>
          </a:p>
          <a:p>
            <a:r>
              <a:rPr lang="ru-RU" smtClean="0"/>
              <a:t>- Вам было легко или были трудности?</a:t>
            </a:r>
          </a:p>
          <a:p>
            <a:r>
              <a:rPr lang="ru-RU" smtClean="0"/>
              <a:t>- Что у вас получилось лучше всего и без ошибок?</a:t>
            </a:r>
          </a:p>
          <a:p>
            <a:r>
              <a:rPr lang="ru-RU" smtClean="0"/>
              <a:t>- Какое задание было самым интересным и почему?</a:t>
            </a:r>
          </a:p>
          <a:p>
            <a:r>
              <a:rPr lang="ru-RU" smtClean="0"/>
              <a:t>- Как бы вы оценили свою работу?</a:t>
            </a:r>
          </a:p>
          <a:p>
            <a:endParaRPr lang="ru-RU" smtClean="0"/>
          </a:p>
        </p:txBody>
      </p:sp>
      <p:pic>
        <p:nvPicPr>
          <p:cNvPr id="3481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3413" y="349250"/>
            <a:ext cx="5426075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урок!</a:t>
            </a:r>
            <a:endParaRPr lang="ru-RU" sz="7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84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2050" y="3267075"/>
            <a:ext cx="3859213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1413" y="1684338"/>
            <a:ext cx="4878387" cy="410686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hlinkClick r:id="rId2"/>
              </a:rPr>
              <a:t>http://im1-tub-ru.yandex.net/i?id=379409597-14-72&amp;n=21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hlinkClick r:id="rId3"/>
              </a:rPr>
              <a:t>http://im6-tub-ru.yandex.net/i?id=225978652-00-72&amp;n=21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hlinkClick r:id="rId4"/>
              </a:rPr>
              <a:t>http://im4-tub-ru.yandex.net/i?id=234813346-30-72&amp;n=21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hlinkClick r:id="rId5"/>
              </a:rPr>
              <a:t>http://im2-tub-ru.yandex.net/i?id=358745873-03-72&amp;n=21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>
                <a:hlinkClick r:id="rId6"/>
              </a:rPr>
              <a:t>http://im7-tub-ru.yandex.net/i?id=161888561-08-72&amp;n=21</a:t>
            </a:r>
            <a:endParaRPr lang="ru-RU" sz="12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 smtClean="0">
                <a:hlinkClick r:id="rId7"/>
              </a:rPr>
              <a:t>http://im6-tub-ru.yandex.net/i?id=672460794-65-72&amp;n=21</a:t>
            </a: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 smtClean="0">
                <a:hlinkClick r:id="rId8"/>
              </a:rPr>
              <a:t>http://im1-tub-ru.yandex.net/i?id=145099101-57-72&amp;n=21</a:t>
            </a: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 smtClean="0">
                <a:hlinkClick r:id="rId9"/>
              </a:rPr>
              <a:t>http://im5-tub-ru.yandex.net/i?id=97523059-57-72&amp;n=21</a:t>
            </a: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 smtClean="0">
                <a:hlinkClick r:id="rId10"/>
              </a:rPr>
              <a:t>http://im6-tub-ru.yandex.net/i?id=558491849-70-72&amp;n=21</a:t>
            </a: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 smtClean="0">
                <a:hlinkClick r:id="rId11"/>
              </a:rPr>
              <a:t>http://im7-tub-ru.yandex.net/i?id=557191354-14-72&amp;n=21</a:t>
            </a: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 smtClean="0">
                <a:hlinkClick r:id="rId12"/>
              </a:rPr>
              <a:t>http://www.welldes.com/images/22mail.gif</a:t>
            </a: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hlinkClick r:id="rId13"/>
              </a:rPr>
              <a:t>http://</a:t>
            </a:r>
            <a:r>
              <a:rPr lang="en-US" sz="1000" dirty="0" smtClean="0">
                <a:hlinkClick r:id="rId13"/>
              </a:rPr>
              <a:t>www.welldes.com/images/24mail.gif</a:t>
            </a: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hlinkClick r:id="rId14"/>
              </a:rPr>
              <a:t>http://</a:t>
            </a:r>
            <a:r>
              <a:rPr lang="en-US" sz="1000" dirty="0" smtClean="0">
                <a:hlinkClick r:id="rId14"/>
              </a:rPr>
              <a:t>www.welldes.com/images/10mail.gif</a:t>
            </a: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hlinkClick r:id="rId15"/>
              </a:rPr>
              <a:t>http://</a:t>
            </a:r>
            <a:r>
              <a:rPr lang="en-US" sz="1000" dirty="0" smtClean="0">
                <a:hlinkClick r:id="rId15"/>
              </a:rPr>
              <a:t>www.welldes.com/images/05mail.gif</a:t>
            </a: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hlinkClick r:id="rId16"/>
              </a:rPr>
              <a:t>http://</a:t>
            </a:r>
            <a:r>
              <a:rPr lang="en-US" sz="1000" dirty="0" smtClean="0">
                <a:hlinkClick r:id="rId16"/>
              </a:rPr>
              <a:t>www.welldes.com/images/029email.gif</a:t>
            </a:r>
            <a:endParaRPr lang="ru-RU" sz="1000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000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84338"/>
            <a:ext cx="4875213" cy="410686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  <a:t>im7-tub-ru.yandex.net/i?id=338495822-59-72&amp;n=21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18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18"/>
              </a:rPr>
              <a:t>im5-tub-ru.yandex.net/i?id=825591146-16-72&amp;n=21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19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19"/>
              </a:rPr>
              <a:t>im4-tub-ru.yandex.net/i?id=377566683-12-72&amp;n=21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20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20"/>
              </a:rPr>
              <a:t>im1-tub-ru.yandex.net/i?id=336560291-06-72&amp;n=21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21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21"/>
              </a:rPr>
              <a:t>im0-tub-ru.yandex.net/i?id=128502089-52-72&amp;n=21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22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22"/>
              </a:rPr>
              <a:t>im7-tub-ru.yandex.net/i?id=973168240-65-72&amp;n=21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23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23"/>
              </a:rPr>
              <a:t>im1-tub-ru.yandex.net/i?id=568312382-71-72&amp;n=21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24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24"/>
              </a:rPr>
              <a:t>im4-tub-ru.yandex.net/i?id=39448322-13-72&amp;n=21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25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25"/>
              </a:rPr>
              <a:t>im0-tub-ru.yandex.net/i?id=654898447-33-72&amp;n=21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26"/>
              </a:rPr>
              <a:t>http://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26"/>
              </a:rPr>
              <a:t>im7-tub-ru.yandex.net/i?id=302950844-38-72&amp;n=21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27"/>
              </a:rPr>
              <a:t>https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hlinkClick r:id="rId27"/>
              </a:rPr>
              <a:t>://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27"/>
              </a:rPr>
              <a:t>encrypted-tbn2.gstatic.com/images?q=tbn:ANd9GcRWUJqGDYQHVeZUi_E1lSoLUWfGxXSQVaSRtAT2rdvdQAnMzeajwlOuuXxh</a:t>
            </a: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Босова Л. Л. Информатика: учебник для 5 класса/ Л.Л. Босова, А. Ю. Босова. – М.: БИНОМ. </a:t>
            </a:r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Лаборатория знаний, 2013.-184с.:ил.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u="sng" dirty="0" smtClean="0"/>
              <a:t>Домашнее задание</a:t>
            </a:r>
            <a:endParaRPr lang="ru-RU" b="1" u="sng" dirty="0"/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 </a:t>
            </a:r>
            <a:r>
              <a:rPr lang="ru-RU" sz="4800" smtClean="0"/>
              <a:t>учебник § 6 (стр. 43)</a:t>
            </a:r>
          </a:p>
          <a:p>
            <a:pPr marL="0" indent="0">
              <a:buFont typeface="Arial" charset="0"/>
              <a:buNone/>
            </a:pPr>
            <a:r>
              <a:rPr lang="ru-RU" sz="4800" smtClean="0"/>
              <a:t>РТ стр. 43 №71, №72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u="sng" dirty="0"/>
              <a:t>Проверка </a:t>
            </a:r>
            <a:r>
              <a:rPr lang="ru-RU" b="1" u="sng" dirty="0" smtClean="0"/>
              <a:t>домашнего </a:t>
            </a:r>
            <a:r>
              <a:rPr lang="ru-RU" b="1" u="sng" dirty="0"/>
              <a:t>задания</a:t>
            </a:r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800" smtClean="0"/>
              <a:t>Работа с учебником стр. 44 Вопросы №1-5</a:t>
            </a:r>
          </a:p>
          <a:p>
            <a:pPr marL="0" indent="0">
              <a:buFont typeface="Arial" charset="0"/>
              <a:buNone/>
            </a:pPr>
            <a:endParaRPr lang="ru-RU" sz="2800" smtClean="0"/>
          </a:p>
          <a:p>
            <a:pPr marL="0" indent="0">
              <a:buFont typeface="Arial" charset="0"/>
              <a:buNone/>
            </a:pPr>
            <a:r>
              <a:rPr lang="ru-RU" sz="2800" smtClean="0"/>
              <a:t>РТ №70(а, б),73,74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" y="1087438"/>
            <a:ext cx="3008313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5388" y="4324350"/>
            <a:ext cx="3098800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86975" y="4763"/>
            <a:ext cx="2105025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22700" y="1601788"/>
            <a:ext cx="2817813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92800" y="3900488"/>
            <a:ext cx="2840038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24700" y="1060450"/>
            <a:ext cx="1325563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09814" y="136735"/>
            <a:ext cx="994567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Определите тему нашего урока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934450" y="2252663"/>
            <a:ext cx="1309688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737725" y="4572000"/>
            <a:ext cx="2087563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438150" y="2597150"/>
            <a:ext cx="13063538" cy="19446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ъект 2"/>
          <p:cNvSpPr>
            <a:spLocks noGrp="1"/>
          </p:cNvSpPr>
          <p:nvPr>
            <p:ph idx="1"/>
          </p:nvPr>
        </p:nvSpPr>
        <p:spPr>
          <a:xfrm>
            <a:off x="1141413" y="2249488"/>
            <a:ext cx="9906000" cy="19304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800" smtClean="0">
                <a:latin typeface="Arial" charset="0"/>
                <a:cs typeface="Arial" charset="0"/>
              </a:rPr>
              <a:t>На протяжении столетий живущие далеко друг от друга люди обменивались между собой информацией с помощью писем</a:t>
            </a:r>
            <a:r>
              <a:rPr lang="ru-RU" smtClean="0"/>
              <a:t>.</a:t>
            </a: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9525" y="73025"/>
            <a:ext cx="2835275" cy="1889125"/>
          </a:xfrm>
          <a:prstGeom prst="rect">
            <a:avLst/>
          </a:prstGeom>
          <a:noFill/>
        </p:spPr>
      </p:pic>
      <p:pic>
        <p:nvPicPr>
          <p:cNvPr id="2355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6463" y="3721100"/>
            <a:ext cx="30353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9125"/>
            <a:ext cx="6121400" cy="48275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002060"/>
                </a:solidFill>
              </a:rPr>
              <a:t>Письмо</a:t>
            </a:r>
            <a:r>
              <a:rPr lang="ru-RU" dirty="0" smtClean="0"/>
              <a:t> - письменное послание одного человека другому. </a:t>
            </a:r>
            <a:endParaRPr lang="ru-RU" dirty="0"/>
          </a:p>
        </p:txBody>
      </p:sp>
      <p:pic>
        <p:nvPicPr>
          <p:cNvPr id="24578" name="Picture 6" descr="http://www.welldes.com/images/22mai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40600" y="722313"/>
            <a:ext cx="1254125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8" descr="http://www.welldes.com/images/24mai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4813" y="4278313"/>
            <a:ext cx="25209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10" descr="http://www.welldes.com/images/10mai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4288" y="3495675"/>
            <a:ext cx="33623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2" descr="http://www.welldes.com/images/05mail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90013" y="2566988"/>
            <a:ext cx="1560512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9125"/>
            <a:ext cx="7165975" cy="25415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 смену бумажным письмам пришли электронные.</a:t>
            </a:r>
            <a:endParaRPr lang="ru-RU" dirty="0"/>
          </a:p>
        </p:txBody>
      </p:sp>
      <p:pic>
        <p:nvPicPr>
          <p:cNvPr id="25602" name="Picture 2" descr="http://www.welldes.com/images/029emai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80038" y="3271838"/>
            <a:ext cx="3340100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8525" y="619125"/>
            <a:ext cx="8878888" cy="14779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Электронная почта - </a:t>
            </a:r>
            <a:endParaRPr lang="ru-RU" dirty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4049713" y="2249488"/>
            <a:ext cx="6997700" cy="35417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 </a:t>
            </a:r>
            <a:r>
              <a:rPr lang="ru-RU" sz="2800" smtClean="0">
                <a:latin typeface="Arial" charset="0"/>
                <a:cs typeface="Arial" charset="0"/>
              </a:rPr>
              <a:t>система обмена сообщениями (письмами) с помощью компьютерных сетей.</a:t>
            </a: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39138" y="4475163"/>
            <a:ext cx="2981325" cy="2243137"/>
          </a:xfrm>
          <a:prstGeom prst="rect">
            <a:avLst/>
          </a:prstGeom>
          <a:noFill/>
        </p:spPr>
      </p:pic>
      <p:pic>
        <p:nvPicPr>
          <p:cNvPr id="26628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4075" y="744538"/>
            <a:ext cx="13144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5463" y="1171575"/>
            <a:ext cx="6818312" cy="4916488"/>
          </a:xfrm>
        </p:spPr>
        <p:txBody>
          <a:bodyPr rtlCol="0">
            <a:normAutofit/>
          </a:bodyPr>
          <a:lstStyle/>
          <a:p>
            <a:pPr algn="just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В конце 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1971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года программист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Рэй</a:t>
            </a:r>
            <a:r>
              <a:rPr lang="ru-RU" sz="28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Томлинсон</a:t>
            </a:r>
            <a:r>
              <a:rPr lang="ru-RU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написал программу, которая позволила посылать сообщения на удалённый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компьютер.</a:t>
            </a:r>
          </a:p>
          <a:p>
            <a:pPr algn="just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Полученные сообщения помещались в файл – «Почтовый ящик».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65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" y="1798638"/>
            <a:ext cx="3560763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130</TotalTime>
  <Words>356</Words>
  <Application>Microsoft Office PowerPoint</Application>
  <PresentationFormat>Произвольный</PresentationFormat>
  <Paragraphs>88</Paragraphs>
  <Slides>18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Контур</vt:lpstr>
      <vt:lpstr>Электронная почта </vt:lpstr>
      <vt:lpstr>Домашнее задание</vt:lpstr>
      <vt:lpstr>Проверка домашнего задания</vt:lpstr>
      <vt:lpstr>Слайд 4</vt:lpstr>
      <vt:lpstr>Слайд 5</vt:lpstr>
      <vt:lpstr>Письмо - письменное послание одного человека другому. </vt:lpstr>
      <vt:lpstr>На смену бумажным письмам пришли электронные.</vt:lpstr>
      <vt:lpstr>Электронная почта - </vt:lpstr>
      <vt:lpstr>Слайд 9</vt:lpstr>
      <vt:lpstr>Электронное письмо может содержать</vt:lpstr>
      <vt:lpstr>Каждый пользователь может завести свой бесплатный электронный адрес и получить адрес электронной почты.</vt:lpstr>
      <vt:lpstr>Адрес электронной почты</vt:lpstr>
      <vt:lpstr>Почтовые сервисы</vt:lpstr>
      <vt:lpstr>Слайд 14</vt:lpstr>
      <vt:lpstr>Работа 4. Работаем с электронной почтой</vt:lpstr>
      <vt:lpstr>Итоги урока</vt:lpstr>
      <vt:lpstr>Спасибо за урок!</vt:lpstr>
      <vt:lpstr>Источники информации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Электронная почта 5 класс</dc:title>
  <dc:creator>Admin</dc:creator>
  <cp:lastModifiedBy>школа</cp:lastModifiedBy>
  <cp:revision>17</cp:revision>
  <dcterms:created xsi:type="dcterms:W3CDTF">2014-05-04T15:21:21Z</dcterms:created>
  <dcterms:modified xsi:type="dcterms:W3CDTF">2015-03-11T07:50:27Z</dcterms:modified>
</cp:coreProperties>
</file>